
<file path=[Content_Types].xml><?xml version="1.0" encoding="utf-8"?>
<Types xmlns="http://schemas.openxmlformats.org/package/2006/content-types"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Default Extension="gif" ContentType="image/gif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>
    <p:present/>
    <p:sldAll/>
    <p:penClr>
      <a:prstClr val="red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"/>
      </p:ext>
    </p:extLst>
  </p:showPr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598" autoAdjust="0"/>
    <p:restoredTop sz="94567" autoAdjust="0"/>
  </p:normalViewPr>
  <p:slideViewPr>
    <p:cSldViewPr snapToObjects="1">
      <p:cViewPr>
        <p:scale>
          <a:sx n="82" d="100"/>
          <a:sy n="82" d="100"/>
        </p:scale>
        <p:origin x="-976" y="-5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 anchorCtr="0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937E-538D-6849-9647-DF3EEA095DDD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Cover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3048000"/>
            <a:ext cx="1123950" cy="77152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937E-538D-6849-9647-DF3EEA095DDD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BC23-103D-6C46-B489-2400FC10CFD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HR-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5225" y="4793316"/>
            <a:ext cx="1733550" cy="4286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937E-538D-6849-9647-DF3EEA095DDD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BC23-103D-6C46-B489-2400FC10CFD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HR-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5225" y="1524000"/>
            <a:ext cx="1733550" cy="4286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937E-538D-6849-9647-DF3EEA095DDD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BC23-103D-6C46-B489-2400FC10CFD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HR-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093479" y="3214688"/>
            <a:ext cx="1733550" cy="4286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937E-538D-6849-9647-DF3EEA095DDD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BC23-103D-6C46-B489-2400FC10CFD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HR-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5225" y="1524000"/>
            <a:ext cx="1733550" cy="4286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 anchorCtr="0"/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 anchor="t" anchorCtr="0">
            <a:normAutofit/>
          </a:bodyPr>
          <a:lstStyle>
            <a:lvl1pPr marL="0" indent="0" algn="ctr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937E-538D-6849-9647-DF3EEA095DDD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BC23-103D-6C46-B489-2400FC10CFD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Glyph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74066"/>
            <a:ext cx="1066800" cy="59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937E-538D-6849-9647-DF3EEA095DDD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BC23-103D-6C46-B489-2400FC10CFD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HR-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5225" y="1524000"/>
            <a:ext cx="1733550" cy="4286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 anchorCtr="0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 anchorCtr="0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937E-538D-6849-9647-DF3EEA095DDD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BC23-103D-6C46-B489-2400FC10CFD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2" descr="HR-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5225" y="1524000"/>
            <a:ext cx="1733550" cy="4286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937E-538D-6849-9647-DF3EEA095DDD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BC23-103D-6C46-B489-2400FC10CFD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R-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5225" y="1524000"/>
            <a:ext cx="1733550" cy="4286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937E-538D-6849-9647-DF3EEA095DDD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BC23-103D-6C46-B489-2400FC10CF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937E-538D-6849-9647-DF3EEA095DDD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BC23-103D-6C46-B489-2400FC10CFD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HR-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931" y="2119312"/>
            <a:ext cx="1733550" cy="4286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937E-538D-6849-9647-DF3EEA095DDD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BC23-103D-6C46-B489-2400FC10CFD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HR-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1576" y="2119312"/>
            <a:ext cx="1733550" cy="42862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11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6BC23-103D-6C46-B489-2400FC10CFD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0813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115"/>
            <a:ext cx="2375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4937E-538D-6849-9647-DF3EEA095DDD}" type="datetimeFigureOut">
              <a:rPr lang="en-US" smtClean="0"/>
              <a:pPr/>
              <a:t>10/7/13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624" y="6289115"/>
            <a:ext cx="31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accent3"/>
        </a:buClr>
        <a:buFont typeface="Wingdings" pitchFamily="2" charset="2"/>
        <a:buChar char="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6" Type="http://schemas.openxmlformats.org/officeDocument/2006/relationships/image" Target="../media/image13.jpeg"/><Relationship Id="rId7" Type="http://schemas.openxmlformats.org/officeDocument/2006/relationships/image" Target="../media/image14.gif"/><Relationship Id="rId8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instein1"/>
          <p:cNvPicPr>
            <a:picLocks noChangeAspect="1"/>
          </p:cNvPicPr>
          <p:nvPr/>
        </p:nvPicPr>
        <p:blipFill>
          <a:blip r:embed="rId2">
            <a:clrChange>
              <a:clrFrom>
                <a:srgbClr val="393230"/>
              </a:clrFrom>
              <a:clrTo>
                <a:srgbClr val="393230">
                  <a:alpha val="0"/>
                </a:srgbClr>
              </a:clrTo>
            </a:clrChange>
          </a:blip>
          <a:stretch>
            <a:fillRect/>
          </a:stretch>
        </p:blipFill>
        <p:spPr>
          <a:xfrm rot="19843505">
            <a:off x="12785" y="11515"/>
            <a:ext cx="1991563" cy="1329369"/>
          </a:xfrm>
          <a:prstGeom prst="rect">
            <a:avLst/>
          </a:prstGeom>
        </p:spPr>
      </p:pic>
      <p:pic>
        <p:nvPicPr>
          <p:cNvPr id="18" name="Picture 17" descr="projects-gravity-fabric.gif"/>
          <p:cNvPicPr>
            <a:picLocks noChangeAspect="1"/>
          </p:cNvPicPr>
          <p:nvPr/>
        </p:nvPicPr>
        <p:blipFill>
          <a:blip r:embed="rId3">
            <a:lum bright="6000"/>
            <a:alphaModFix amt="84000"/>
          </a:blip>
          <a:stretch>
            <a:fillRect/>
          </a:stretch>
        </p:blipFill>
        <p:spPr>
          <a:xfrm>
            <a:off x="180340" y="1322907"/>
            <a:ext cx="2734832" cy="17952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0"/>
            <a:ext cx="5486400" cy="1089025"/>
          </a:xfrm>
        </p:spPr>
        <p:txBody>
          <a:bodyPr/>
          <a:lstStyle/>
          <a:p>
            <a:r>
              <a:rPr lang="en-US" sz="2500" dirty="0" smtClean="0"/>
              <a:t>1915: Albert Einstein – The General Theory of Relativity</a:t>
            </a:r>
            <a:endParaRPr lang="en-US" sz="2500" dirty="0"/>
          </a:p>
        </p:txBody>
      </p:sp>
      <p:pic>
        <p:nvPicPr>
          <p:cNvPr id="6" name="Picture 5" descr="einstei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600" y="177035"/>
            <a:ext cx="1752600" cy="2455804"/>
          </a:xfrm>
          <a:prstGeom prst="rect">
            <a:avLst/>
          </a:prstGeom>
        </p:spPr>
      </p:pic>
      <p:pic>
        <p:nvPicPr>
          <p:cNvPr id="9" name="Picture 8" descr="spacetim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7750" y="5029200"/>
            <a:ext cx="2839720" cy="165100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3020060" y="1322906"/>
            <a:ext cx="3761740" cy="1580386"/>
          </a:xfrm>
          <a:prstGeom prst="rect">
            <a:avLst/>
          </a:prstGeom>
          <a:effectLst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Einstein proposed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that space and time were more closely nit together that was previously thought.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chemeClr val="tx2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 scaled="0"/>
              </a:gradFill>
              <a:effectLst>
                <a:outerShdw blurRad="50800" dist="25400" dir="5400000" algn="t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3444785"/>
            <a:ext cx="3218457" cy="1351969"/>
          </a:xfrm>
          <a:prstGeom prst="rect">
            <a:avLst/>
          </a:prstGeom>
          <a:effectLst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Newton’s way of thinking was suddenly “not all </a:t>
            </a:r>
            <a:r>
              <a:rPr lang="en-US" sz="2000" dirty="0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correct” and gamma ,</a:t>
            </a:r>
            <a:r>
              <a:rPr lang="en-US" sz="2000" dirty="0" err="1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γ</a:t>
            </a:r>
            <a:r>
              <a:rPr lang="en-US" sz="2000" dirty="0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, came to </a:t>
            </a:r>
            <a:r>
              <a:rPr lang="en-US" sz="2000" dirty="0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be. Einstein was thought </a:t>
            </a:r>
            <a:r>
              <a:rPr lang="en-US" sz="2000" dirty="0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as ridiculous.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chemeClr val="tx2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 scaled="0"/>
              </a:gradFill>
              <a:effectLst>
                <a:outerShdw blurRad="50800" dist="25400" dir="5400000" algn="t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205730" y="2985323"/>
            <a:ext cx="3761740" cy="1062954"/>
          </a:xfrm>
          <a:prstGeom prst="rect">
            <a:avLst/>
          </a:prstGeom>
          <a:effectLst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chemeClr val="tx2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 scaled="0"/>
              </a:gradFill>
              <a:effectLst>
                <a:outerShdw blurRad="50800" dist="25400" dir="5400000" algn="t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227304" y="2632839"/>
            <a:ext cx="2916696" cy="1062954"/>
          </a:xfrm>
          <a:prstGeom prst="rect">
            <a:avLst/>
          </a:prstGeom>
          <a:effectLst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Einstein :  P = </a:t>
            </a:r>
            <a:r>
              <a:rPr lang="en-US" sz="2000" dirty="0" err="1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γmv</a:t>
            </a:r>
            <a:endParaRPr lang="en-US" sz="2000" dirty="0" smtClean="0">
              <a:gradFill>
                <a:gsLst>
                  <a:gs pos="0">
                    <a:schemeClr val="tx2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 scaled="0"/>
              </a:gradFill>
              <a:effectLst>
                <a:outerShdw blurRad="50800" dist="25400" dir="5400000" algn="t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Vs.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Newton :  P = </a:t>
            </a:r>
            <a:r>
              <a:rPr lang="en-US" sz="2000" dirty="0" err="1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mv</a:t>
            </a:r>
            <a:endParaRPr lang="en-US" sz="2000" dirty="0" smtClean="0">
              <a:gradFill>
                <a:gsLst>
                  <a:gs pos="0">
                    <a:schemeClr val="tx2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 scaled="0"/>
              </a:gradFill>
              <a:effectLst>
                <a:outerShdw blurRad="50800" dist="25400" dir="5400000" algn="t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2743200" y="4796754"/>
            <a:ext cx="3761740" cy="1062954"/>
          </a:xfrm>
          <a:prstGeom prst="rect">
            <a:avLst/>
          </a:prstGeom>
          <a:effectLst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 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398797" y="4556215"/>
            <a:ext cx="3383003" cy="2123985"/>
          </a:xfrm>
          <a:prstGeom prst="rect">
            <a:avLst/>
          </a:prstGeom>
          <a:effectLst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-- time </a:t>
            </a:r>
            <a:r>
              <a:rPr lang="en-US" sz="2000" dirty="0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dilation</a:t>
            </a:r>
            <a:endParaRPr lang="en-US" sz="2000" dirty="0" smtClean="0">
              <a:gradFill>
                <a:gsLst>
                  <a:gs pos="0">
                    <a:schemeClr val="tx2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 scaled="0"/>
              </a:gradFill>
              <a:effectLst>
                <a:outerShdw blurRad="50800" dist="25400" dir="5400000" algn="t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-- gravitational </a:t>
            </a:r>
            <a:r>
              <a:rPr lang="en-US" sz="2000" dirty="0" err="1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lensing</a:t>
            </a:r>
            <a:endParaRPr lang="en-US" sz="2000" dirty="0" smtClean="0">
              <a:gradFill>
                <a:gsLst>
                  <a:gs pos="0">
                    <a:schemeClr val="tx2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 scaled="0"/>
              </a:gradFill>
              <a:effectLst>
                <a:outerShdw blurRad="50800" dist="25400" dir="5400000" algn="t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-- space curvature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-- black holes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-- propagation of light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-- radiation</a:t>
            </a:r>
          </a:p>
        </p:txBody>
      </p:sp>
      <p:pic>
        <p:nvPicPr>
          <p:cNvPr id="19" name="Picture 18" descr="Gravitational-lensing-galaxyApril12_2010-1024x768-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0060" y="2903292"/>
            <a:ext cx="3207244" cy="1869918"/>
          </a:xfrm>
          <a:prstGeom prst="rect">
            <a:avLst/>
          </a:prstGeom>
        </p:spPr>
      </p:pic>
      <p:pic>
        <p:nvPicPr>
          <p:cNvPr id="20" name="Picture 19" descr="time-dilation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257" y="4927915"/>
            <a:ext cx="2743200" cy="1752285"/>
          </a:xfrm>
          <a:prstGeom prst="rect">
            <a:avLst/>
          </a:prstGeom>
        </p:spPr>
      </p:pic>
      <p:pic>
        <p:nvPicPr>
          <p:cNvPr id="16" name="Picture 15" descr="fe1f9915b0a030c391a76635634cfcfe.png"/>
          <p:cNvPicPr>
            <a:picLocks noChangeAspect="1"/>
          </p:cNvPicPr>
          <p:nvPr/>
        </p:nvPicPr>
        <p:blipFill>
          <a:blip r:embed="rId8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634395" y="3957459"/>
            <a:ext cx="3204805" cy="1678589"/>
          </a:xfrm>
          <a:prstGeom prst="rect">
            <a:avLst/>
          </a:prstGeom>
          <a:effectLst>
            <a:glow rad="12700">
              <a:schemeClr val="tx1">
                <a:alpha val="53000"/>
              </a:schemeClr>
            </a:glow>
            <a:softEdge rad="254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olio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Folio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Fol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Folio.thmx</Template>
  <TotalTime>472</TotalTime>
  <Words>90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Folio</vt:lpstr>
      <vt:lpstr>1915: Albert Einstein – The General Theory of Relativity</vt:lpstr>
    </vt:vector>
  </TitlesOfParts>
  <Company>purdue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Albert Einstein Und Sein Arbeit</dc:title>
  <dc:creator>Alan Ponce de Leon</dc:creator>
  <cp:lastModifiedBy>Alan Ponce de Leon</cp:lastModifiedBy>
  <cp:revision>59</cp:revision>
  <dcterms:created xsi:type="dcterms:W3CDTF">2013-10-08T02:45:26Z</dcterms:created>
  <dcterms:modified xsi:type="dcterms:W3CDTF">2013-10-08T02:57:59Z</dcterms:modified>
</cp:coreProperties>
</file>